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80" r:id="rId4"/>
    <p:sldId id="287" r:id="rId5"/>
    <p:sldId id="288" r:id="rId6"/>
    <p:sldId id="289" r:id="rId7"/>
    <p:sldId id="283" r:id="rId8"/>
    <p:sldId id="267" r:id="rId9"/>
  </p:sldIdLst>
  <p:sldSz cx="24384000" cy="13716000"/>
  <p:notesSz cx="6858000" cy="9144000"/>
  <p:embeddedFontLst>
    <p:embeddedFont>
      <p:font typeface="Noto Sans KR Black" panose="020B0600000101010101" charset="-127"/>
      <p:bold r:id="rId11"/>
    </p:embeddedFont>
    <p:embeddedFont>
      <p:font typeface="Noto Sans KR Bold" panose="020B0600000101010101" charset="-127"/>
      <p:bold r:id="rId12"/>
    </p:embeddedFont>
    <p:embeddedFont>
      <p:font typeface="Noto Sans KR Medium" panose="020B0600000101010101" charset="-127"/>
      <p:regular r:id="rId13"/>
    </p:embeddedFont>
    <p:embeddedFont>
      <p:font typeface="Helvetica Neue" panose="020B0600000101010101" charset="0"/>
      <p:regular r:id="rId14"/>
      <p:bold r:id="rId15"/>
      <p:italic r:id="rId16"/>
      <p:boldItalic r:id="rId17"/>
    </p:embeddedFont>
    <p:embeddedFont>
      <p:font typeface="Helvetica Neue Light" panose="020B0600000101010101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hXrKN6WLTKZ2uTUtJ4DgffNdaV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9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3" d="100"/>
          <a:sy n="43" d="100"/>
        </p:scale>
        <p:origin x="590" y="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25256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260546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44669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83511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615542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>
            <a:spLocks noGrp="1"/>
          </p:cNvSpPr>
          <p:nvPr>
            <p:ph type="body" idx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20"/>
              <a:buFont typeface="Helvetica Neue"/>
              <a:buNone/>
              <a:defRPr sz="342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body" idx="2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의제">
  <p:cSld name="의제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3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3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23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1pPr>
            <a:lvl2pPr marL="914400" lvl="1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2pPr>
            <a:lvl3pPr marL="1371600" lvl="2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3pPr>
            <a:lvl4pPr marL="1828800" lvl="3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4pPr>
            <a:lvl5pPr marL="2286000" lvl="4" indent="-228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23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역서">
  <p:cSld name="내역서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4"/>
          <p:cNvSpPr txBox="1">
            <a:spLocks noGrp="1"/>
          </p:cNvSpPr>
          <p:nvPr>
            <p:ph type="body" idx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24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중요한 사실">
  <p:cSld name="중요한 사실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5"/>
          <p:cNvSpPr txBox="1">
            <a:spLocks noGrp="1"/>
          </p:cNvSpPr>
          <p:nvPr>
            <p:ph type="body" idx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marL="457200" lvl="0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1pPr>
            <a:lvl2pPr marL="914400" lvl="1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2pPr>
            <a:lvl3pPr marL="1371600" lvl="2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3pPr>
            <a:lvl4pPr marL="1828800" lvl="3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4pPr>
            <a:lvl5pPr marL="2286000" lvl="4" indent="-228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sz="250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body" idx="2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25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인용">
  <p:cSld name="인용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6"/>
          <p:cNvSpPr txBox="1">
            <a:spLocks noGrp="1"/>
          </p:cNvSpPr>
          <p:nvPr>
            <p:ph type="body" idx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sz="360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body" idx="2"/>
          </p:nvPr>
        </p:nvSpPr>
        <p:spPr>
          <a:xfrm>
            <a:off x="1753923" y="4939860"/>
            <a:ext cx="20876153" cy="383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26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진 - 3장">
  <p:cSld name="사진 - 3장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7"/>
          <p:cNvSpPr>
            <a:spLocks noGrp="1"/>
          </p:cNvSpPr>
          <p:nvPr>
            <p:ph type="pic" idx="2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27"/>
          <p:cNvSpPr>
            <a:spLocks noGrp="1"/>
          </p:cNvSpPr>
          <p:nvPr>
            <p:ph type="pic" idx="3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27"/>
          <p:cNvSpPr>
            <a:spLocks noGrp="1"/>
          </p:cNvSpPr>
          <p:nvPr>
            <p:ph type="pic" idx="4"/>
          </p:nvPr>
        </p:nvSpPr>
        <p:spPr>
          <a:xfrm>
            <a:off x="-139700" y="495300"/>
            <a:ext cx="16611600" cy="12458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진">
  <p:cSld name="사진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8"/>
          <p:cNvSpPr>
            <a:spLocks noGrp="1"/>
          </p:cNvSpPr>
          <p:nvPr>
            <p:ph type="pic" idx="2"/>
          </p:nvPr>
        </p:nvSpPr>
        <p:spPr>
          <a:xfrm>
            <a:off x="-1333500" y="-5524500"/>
            <a:ext cx="27051001" cy="21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3" name="Google Shape;73;p28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페이지">
  <p:cSld name="빈 페이지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9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구분점">
  <p:cSld name="제목 및 구분점 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0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0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799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30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부제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5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5"/>
          <p:cNvSpPr txBox="1">
            <a:spLocks noGrp="1"/>
          </p:cNvSpPr>
          <p:nvPr>
            <p:ph type="body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17" name="Google Shape;17;p15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사진">
  <p:cSld name="제목 및 사진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6"/>
          <p:cNvSpPr>
            <a:spLocks noGrp="1"/>
          </p:cNvSpPr>
          <p:nvPr>
            <p:ph type="pic" idx="2"/>
          </p:nvPr>
        </p:nvSpPr>
        <p:spPr>
          <a:xfrm>
            <a:off x="-1155700" y="-1295400"/>
            <a:ext cx="26746199" cy="16018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6"/>
          <p:cNvSpPr txBox="1">
            <a:spLocks noGrp="1"/>
          </p:cNvSpPr>
          <p:nvPr>
            <p:ph type="body" idx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20"/>
              <a:buFont typeface="Helvetica Neue"/>
              <a:buNone/>
              <a:defRPr sz="342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16"/>
          <p:cNvSpPr txBox="1">
            <a:spLocks noGrp="1"/>
          </p:cNvSpPr>
          <p:nvPr>
            <p:ph type="body" idx="3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16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사진 대체">
  <p:cSld name="제목 및 사진 대체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7"/>
          <p:cNvSpPr>
            <a:spLocks noGrp="1"/>
          </p:cNvSpPr>
          <p:nvPr>
            <p:ph type="pic" idx="2"/>
          </p:nvPr>
        </p:nvSpPr>
        <p:spPr>
          <a:xfrm>
            <a:off x="10972800" y="-203200"/>
            <a:ext cx="12144836" cy="141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title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body" idx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sldNum" idx="1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구분점">
  <p:cSld name="제목 및 구분점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8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8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8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분점">
  <p:cSld name="구분점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9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9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, 구분점 및 사진">
  <p:cSld name="제목, 구분점 및 사진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0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body" idx="2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0"/>
          <p:cNvSpPr>
            <a:spLocks noGrp="1"/>
          </p:cNvSpPr>
          <p:nvPr>
            <p:ph type="pic" idx="3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1" name="Google Shape;41;p20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섹션">
  <p:cSld name="섹션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1"/>
          <p:cNvSpPr txBox="1">
            <a:spLocks noGrp="1"/>
          </p:cNvSpPr>
          <p:nvPr>
            <p:ph type="title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 b="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sldNum" idx="1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전용">
  <p:cSld name="제목 전용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2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2"/>
          <p:cNvSpPr txBox="1">
            <a:spLocks noGrp="1"/>
          </p:cNvSpPr>
          <p:nvPr>
            <p:ph type="body" idx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80"/>
              <a:buFont typeface="Helvetica Neue"/>
              <a:buNone/>
              <a:defRPr sz="528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22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marR="0" lvl="0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350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 descr="Artboard Copy 1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9557"/>
            <a:ext cx="24384001" cy="14158453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1517625" y="1934725"/>
            <a:ext cx="10844360" cy="114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ko-KR" altLang="en-US" sz="75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층간소음</a:t>
            </a:r>
            <a:r>
              <a:rPr lang="en-US" altLang="ko-KR" sz="75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75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함께 해결해요</a:t>
            </a:r>
            <a:r>
              <a:rPr lang="en-US" altLang="ko-KR" sz="7500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!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pic>
        <p:nvPicPr>
          <p:cNvPr id="86" name="Google Shape;86;p1" descr="Fill 4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"/>
          <p:cNvSpPr txBox="1"/>
          <p:nvPr/>
        </p:nvSpPr>
        <p:spPr>
          <a:xfrm>
            <a:off x="1517624" y="3319345"/>
            <a:ext cx="17983713" cy="850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ko-KR" altLang="en-US" sz="540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민원 콜센터 팀 </a:t>
            </a:r>
            <a:r>
              <a:rPr lang="en-US" altLang="ko-KR" sz="540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– </a:t>
            </a:r>
            <a:r>
              <a:rPr lang="ko-KR" altLang="en-US" sz="540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김하연</a:t>
            </a:r>
            <a:r>
              <a:rPr lang="en-US" altLang="ko-KR" sz="540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540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이지수</a:t>
            </a:r>
            <a:endParaRPr sz="1000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"/>
          <p:cNvSpPr txBox="1"/>
          <p:nvPr/>
        </p:nvSpPr>
        <p:spPr>
          <a:xfrm>
            <a:off x="1219201" y="1169710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아이디어 브레인스토밍 과정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219200" y="4094452"/>
            <a:ext cx="18264553" cy="2983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층간소음 문제로 이웃과의 사이가 멀어진 경험에서 기능 필요성을 발견하였습니다</a:t>
            </a:r>
            <a:r>
              <a:rPr lang="en-US" altLang="ko-KR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 </a:t>
            </a:r>
            <a:r>
              <a:rPr lang="ko-KR" altLang="en-US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비대면 소통 창구 기능을 통해 감정을 배제하고 문제를 해결 할 수 있을 것을 기대합니다</a:t>
            </a:r>
            <a:r>
              <a:rPr lang="en-US" altLang="ko-KR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3971" y="8893385"/>
            <a:ext cx="6138062" cy="396416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9EA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"/>
          <p:cNvSpPr txBox="1"/>
          <p:nvPr/>
        </p:nvSpPr>
        <p:spPr>
          <a:xfrm>
            <a:off x="3124314" y="5969844"/>
            <a:ext cx="18482700" cy="1641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Arial"/>
              <a:buNone/>
              <a:tabLst/>
              <a:defRPr/>
            </a:pPr>
            <a:r>
              <a:rPr lang="ko-KR" altLang="en-US" sz="1000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층간소음 민원 게시판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52" name="Google Shape;152;p8"/>
          <p:cNvSpPr txBox="1"/>
          <p:nvPr/>
        </p:nvSpPr>
        <p:spPr>
          <a:xfrm>
            <a:off x="3752883" y="4748036"/>
            <a:ext cx="17225562" cy="93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BE1FF"/>
              </a:buClr>
              <a:buSzPts val="4500"/>
              <a:buFont typeface="Arial"/>
              <a:buNone/>
              <a:tabLst/>
              <a:defRPr/>
            </a:pPr>
            <a:r>
              <a:rPr lang="ko-KR" altLang="en-US" sz="4500" dirty="0">
                <a:solidFill>
                  <a:srgbClr val="CBE1FF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저희 팀이 추가한 기능은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  <p:sp>
        <p:nvSpPr>
          <p:cNvPr id="4" name="Google Shape;152;p8"/>
          <p:cNvSpPr txBox="1"/>
          <p:nvPr/>
        </p:nvSpPr>
        <p:spPr>
          <a:xfrm>
            <a:off x="3752883" y="7899538"/>
            <a:ext cx="17225562" cy="93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BE1FF"/>
              </a:buClr>
              <a:buSzPts val="4500"/>
              <a:buFont typeface="Arial"/>
              <a:buNone/>
              <a:tabLst/>
              <a:defRPr/>
            </a:pPr>
            <a:r>
              <a:rPr lang="ko-KR" altLang="en-US" sz="4500" dirty="0">
                <a:solidFill>
                  <a:srgbClr val="CBE1FF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입니다</a:t>
            </a:r>
            <a:r>
              <a:rPr lang="en-US" altLang="ko-KR" sz="4500" dirty="0">
                <a:solidFill>
                  <a:srgbClr val="CBE1FF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  <a:cs typeface="Noto Sans KR"/>
                <a:sym typeface="Noto Sans KR"/>
              </a:rPr>
              <a:t>!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Noto Sans KR Bold" panose="020B0800000000000000" pitchFamily="34" charset="-127"/>
              <a:ea typeface="Noto Sans KR Bold" panose="020B0800000000000000" pitchFamily="34" charset="-127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861659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"/>
          <p:cNvSpPr txBox="1"/>
          <p:nvPr/>
        </p:nvSpPr>
        <p:spPr>
          <a:xfrm>
            <a:off x="1219201" y="1169710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세부 내용 및 기대 효과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219201" y="3422719"/>
            <a:ext cx="18264553" cy="4903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앱 내에서 특정 사람들에게 감정을 배제하고 민원만을 전달할 수 있습니다</a:t>
            </a:r>
            <a:r>
              <a:rPr lang="en-US" altLang="ko-KR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</a:pPr>
            <a:r>
              <a:rPr lang="ko-KR" altLang="en-US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 </a:t>
            </a:r>
            <a:endParaRPr lang="en-US" altLang="ko-KR" sz="4800" dirty="0"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685800" marR="0" lvl="0" indent="-6858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청각장애인 뿐 아니라 모든 다세대주택 거주자들이 활용할 수 있습니다</a:t>
            </a:r>
            <a:r>
              <a:rPr lang="en-US" altLang="ko-KR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</a:p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</a:pPr>
            <a:r>
              <a:rPr lang="en-US" altLang="ko-KR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     </a:t>
            </a:r>
            <a:r>
              <a:rPr lang="ko-KR" altLang="en-US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또한</a:t>
            </a:r>
            <a:r>
              <a:rPr lang="en-US" altLang="ko-KR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게시판 기능을 통해 정보교류 및 친목 도모를 기대할 수 있습니다</a:t>
            </a:r>
            <a:r>
              <a:rPr lang="en-US" altLang="ko-KR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  <a:endParaRPr lang="en-US" altLang="ko-KR" sz="4800" dirty="0"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7505" y="8907553"/>
            <a:ext cx="4735481" cy="3982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638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"/>
          <p:cNvSpPr txBox="1"/>
          <p:nvPr/>
        </p:nvSpPr>
        <p:spPr>
          <a:xfrm>
            <a:off x="1219201" y="1169710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디자인 </a:t>
            </a:r>
            <a:r>
              <a:rPr lang="en-US" altLang="ko-KR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&amp; </a:t>
            </a: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앱 스크린샷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8905275" y="3756508"/>
            <a:ext cx="12408877" cy="4903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민원 제기 화면</a:t>
            </a:r>
            <a:endParaRPr lang="en-US" altLang="ko-KR" sz="4800"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endParaRPr lang="en-US" altLang="ko-KR" sz="4800"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정해진 양식에 따라 상대방이 모르고 있었던 층간 소음 피해 사실을 비대면으로 전달할 수 있습니다</a:t>
            </a:r>
            <a:r>
              <a:rPr lang="en-US" altLang="ko-KR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  <a:endParaRPr lang="en-US" altLang="ko-KR" sz="4800" dirty="0"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535079" y="2921924"/>
            <a:ext cx="5533292" cy="97067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530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"/>
          <p:cNvSpPr txBox="1"/>
          <p:nvPr/>
        </p:nvSpPr>
        <p:spPr>
          <a:xfrm>
            <a:off x="1219201" y="1169710"/>
            <a:ext cx="105360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6000"/>
              <a:buFont typeface="Arial"/>
              <a:buNone/>
            </a:pP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디자인 </a:t>
            </a:r>
            <a:r>
              <a:rPr lang="en-US" altLang="ko-KR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&amp; </a:t>
            </a:r>
            <a:r>
              <a:rPr lang="ko-KR" altLang="en-US" sz="6000" b="1" i="0" u="none" strike="noStrike" cap="none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앱 스크린샷</a:t>
            </a:r>
            <a:endParaRPr b="1"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8905275" y="3756508"/>
            <a:ext cx="12408877" cy="3943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게시판</a:t>
            </a:r>
            <a:r>
              <a:rPr lang="en-US" altLang="ko-KR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(</a:t>
            </a:r>
            <a:r>
              <a:rPr lang="ko-KR" altLang="en-US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자유게시판 등</a:t>
            </a:r>
            <a:r>
              <a:rPr lang="en-US" altLang="ko-KR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)</a:t>
            </a:r>
          </a:p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endParaRPr lang="en-US" altLang="ko-KR" sz="4800">
              <a:latin typeface="Noto Sans KR Medium" panose="020B0600000000000000" pitchFamily="34" charset="-127"/>
              <a:ea typeface="Noto Sans KR Medium" panose="020B0600000000000000" pitchFamily="34" charset="-127"/>
              <a:cs typeface="Noto Sans KR"/>
              <a:sym typeface="Noto Sans KR"/>
            </a:endParaRPr>
          </a:p>
          <a:p>
            <a:pPr marL="571500" marR="0" lvl="0" indent="-571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  <a:buFont typeface="Arial" panose="020B0604020202020204" pitchFamily="34" charset="0"/>
              <a:buChar char="•"/>
            </a:pPr>
            <a:r>
              <a:rPr lang="ko-KR" altLang="en-US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층간소음 민원 뿐 아니라 주민들이 자유롭게 소통할 수 있도록 합니다</a:t>
            </a:r>
            <a:r>
              <a:rPr lang="en-US" altLang="ko-KR" sz="4800"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</a:p>
        </p:txBody>
      </p:sp>
      <p:sp>
        <p:nvSpPr>
          <p:cNvPr id="2" name="Rectangle 1"/>
          <p:cNvSpPr/>
          <p:nvPr/>
        </p:nvSpPr>
        <p:spPr>
          <a:xfrm>
            <a:off x="1535079" y="2921924"/>
            <a:ext cx="5533292" cy="97067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3900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"/>
          <p:cNvSpPr txBox="1"/>
          <p:nvPr/>
        </p:nvSpPr>
        <p:spPr>
          <a:xfrm>
            <a:off x="7456623" y="5737094"/>
            <a:ext cx="7905298" cy="1487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9000"/>
              <a:buFont typeface="Arial"/>
              <a:buNone/>
            </a:pPr>
            <a:r>
              <a:rPr lang="ko-KR" altLang="en-US" sz="9000" dirty="0">
                <a:solidFill>
                  <a:srgbClr val="111518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결과물 시연하기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5563164" y="5433625"/>
            <a:ext cx="2094523" cy="2094523"/>
          </a:xfrm>
          <a:prstGeom prst="rect">
            <a:avLst/>
          </a:prstGeom>
        </p:spPr>
      </p:pic>
      <p:sp>
        <p:nvSpPr>
          <p:cNvPr id="4" name="Google Shape;108;p3"/>
          <p:cNvSpPr txBox="1"/>
          <p:nvPr/>
        </p:nvSpPr>
        <p:spPr>
          <a:xfrm>
            <a:off x="6394832" y="7763241"/>
            <a:ext cx="12408877" cy="822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11518"/>
              </a:buClr>
              <a:buSzPts val="4500"/>
            </a:pPr>
            <a:r>
              <a:rPr lang="ko-KR" altLang="en-US" sz="3600" dirty="0">
                <a:solidFill>
                  <a:schemeClr val="bg1">
                    <a:lumMod val="7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완성한 앱의 시연 영상을 첨부하거나</a:t>
            </a:r>
            <a:r>
              <a:rPr lang="en-US" altLang="ko-KR" sz="3600" dirty="0">
                <a:solidFill>
                  <a:schemeClr val="bg1">
                    <a:lumMod val="7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, </a:t>
            </a:r>
            <a:r>
              <a:rPr lang="ko-KR" altLang="en-US" sz="3600" dirty="0">
                <a:solidFill>
                  <a:schemeClr val="bg1">
                    <a:lumMod val="7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실제 시연을 진행해 주세요</a:t>
            </a:r>
            <a:r>
              <a:rPr lang="en-US" altLang="ko-KR" sz="3600" dirty="0">
                <a:solidFill>
                  <a:schemeClr val="bg1">
                    <a:lumMod val="7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"/>
                <a:sym typeface="Noto Sans KR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40584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12" descr="Artboard Copy 13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9557"/>
            <a:ext cx="24384001" cy="14158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2" descr="Fill 4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817859" y="12280128"/>
            <a:ext cx="4508500" cy="381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2"/>
          <p:cNvSpPr txBox="1"/>
          <p:nvPr/>
        </p:nvSpPr>
        <p:spPr>
          <a:xfrm>
            <a:off x="1517625" y="1934725"/>
            <a:ext cx="6663600" cy="114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500"/>
              <a:buFont typeface="Arial"/>
              <a:buNone/>
            </a:pPr>
            <a:r>
              <a:rPr lang="en-US" sz="7500" i="0" u="none" strike="noStrike" cap="none" dirty="0" err="1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감사합니다</a:t>
            </a:r>
            <a:r>
              <a:rPr lang="en-US" sz="7500" i="0" u="none" strike="noStrike" cap="none" dirty="0">
                <a:solidFill>
                  <a:srgbClr val="FFFFF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Noto Sans KR"/>
                <a:sym typeface="Noto Sans KR"/>
              </a:rPr>
              <a:t> 👍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5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28B9D8E2-FF4D-4E29-9DD0-B54D2D47B412}">
  <we:reference id="wa104380121" version="2.0.0.0" store="en-US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1394</TotalTime>
  <Words>147</Words>
  <Application>Microsoft Office PowerPoint</Application>
  <PresentationFormat>사용자 지정</PresentationFormat>
  <Paragraphs>23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Arial</vt:lpstr>
      <vt:lpstr>Helvetica Neue Light</vt:lpstr>
      <vt:lpstr>Helvetica Neue</vt:lpstr>
      <vt:lpstr>Noto Sans KR Black</vt:lpstr>
      <vt:lpstr>Noto Sans KR Medium</vt:lpstr>
      <vt:lpstr>Noto Sans KR Bold</vt:lpstr>
      <vt:lpstr>21_BasicWhite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정찬효</dc:creator>
  <cp:lastModifiedBy>Lee jisu</cp:lastModifiedBy>
  <cp:revision>49</cp:revision>
  <dcterms:modified xsi:type="dcterms:W3CDTF">2020-08-16T08:19:38Z</dcterms:modified>
</cp:coreProperties>
</file>